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4" r:id="rId2"/>
    <p:sldId id="315" r:id="rId3"/>
    <p:sldId id="318" r:id="rId4"/>
    <p:sldId id="445" r:id="rId5"/>
    <p:sldId id="450" r:id="rId6"/>
    <p:sldId id="446" r:id="rId7"/>
    <p:sldId id="447" r:id="rId8"/>
    <p:sldId id="448" r:id="rId9"/>
    <p:sldId id="449" r:id="rId10"/>
    <p:sldId id="457" r:id="rId11"/>
    <p:sldId id="451" r:id="rId12"/>
    <p:sldId id="452" r:id="rId13"/>
    <p:sldId id="453" r:id="rId14"/>
    <p:sldId id="454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893DF4-A98C-4D4E-9E7E-1A8BC9E0AE63}" v="7" dt="2022-06-22T07:39:47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6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65753424657529E-2"/>
          <c:y val="0.18224674032986757"/>
          <c:w val="0.89726027397260277"/>
          <c:h val="0.5568720379146919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männl. </c:v>
                </c:pt>
              </c:strCache>
            </c:strRef>
          </c:tx>
          <c:spPr>
            <a:ln w="39643">
              <a:solidFill>
                <a:srgbClr val="0000FF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59</c:v>
                </c:pt>
                <c:pt idx="1">
                  <c:v>77</c:v>
                </c:pt>
                <c:pt idx="2">
                  <c:v>63</c:v>
                </c:pt>
                <c:pt idx="3">
                  <c:v>82</c:v>
                </c:pt>
                <c:pt idx="4">
                  <c:v>69</c:v>
                </c:pt>
                <c:pt idx="5">
                  <c:v>73</c:v>
                </c:pt>
                <c:pt idx="6">
                  <c:v>66</c:v>
                </c:pt>
                <c:pt idx="7">
                  <c:v>73</c:v>
                </c:pt>
                <c:pt idx="8">
                  <c:v>77</c:v>
                </c:pt>
                <c:pt idx="9">
                  <c:v>78</c:v>
                </c:pt>
                <c:pt idx="10">
                  <c:v>84</c:v>
                </c:pt>
                <c:pt idx="11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8E-408B-B8FF-B578E9F4FF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weibl. </c:v>
                </c:pt>
              </c:strCache>
            </c:strRef>
          </c:tx>
          <c:spPr>
            <a:ln w="39643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74</c:v>
                </c:pt>
                <c:pt idx="1">
                  <c:v>101</c:v>
                </c:pt>
                <c:pt idx="2">
                  <c:v>105</c:v>
                </c:pt>
                <c:pt idx="3">
                  <c:v>115</c:v>
                </c:pt>
                <c:pt idx="4">
                  <c:v>113</c:v>
                </c:pt>
                <c:pt idx="5">
                  <c:v>101</c:v>
                </c:pt>
                <c:pt idx="6">
                  <c:v>98</c:v>
                </c:pt>
                <c:pt idx="7">
                  <c:v>82</c:v>
                </c:pt>
                <c:pt idx="8">
                  <c:v>90</c:v>
                </c:pt>
                <c:pt idx="9">
                  <c:v>107</c:v>
                </c:pt>
                <c:pt idx="10">
                  <c:v>97</c:v>
                </c:pt>
                <c:pt idx="11">
                  <c:v>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8E-408B-B8FF-B578E9F4FF3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insges. </c:v>
                </c:pt>
              </c:strCache>
            </c:strRef>
          </c:tx>
          <c:spPr>
            <a:ln w="39643">
              <a:solidFill>
                <a:srgbClr val="993300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133</c:v>
                </c:pt>
                <c:pt idx="1">
                  <c:v>178</c:v>
                </c:pt>
                <c:pt idx="2">
                  <c:v>168</c:v>
                </c:pt>
                <c:pt idx="3">
                  <c:v>197</c:v>
                </c:pt>
                <c:pt idx="4">
                  <c:v>182</c:v>
                </c:pt>
                <c:pt idx="5">
                  <c:v>174</c:v>
                </c:pt>
                <c:pt idx="6">
                  <c:v>164</c:v>
                </c:pt>
                <c:pt idx="7">
                  <c:v>155</c:v>
                </c:pt>
                <c:pt idx="8">
                  <c:v>167</c:v>
                </c:pt>
                <c:pt idx="9">
                  <c:v>185</c:v>
                </c:pt>
                <c:pt idx="10">
                  <c:v>181</c:v>
                </c:pt>
                <c:pt idx="11">
                  <c:v>217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A8E-408B-B8FF-B578E9F4F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540096"/>
        <c:axId val="363540488"/>
      </c:lineChart>
      <c:catAx>
        <c:axId val="36354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0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363540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540488"/>
        <c:scaling>
          <c:orientation val="minMax"/>
        </c:scaling>
        <c:delete val="0"/>
        <c:axPos val="l"/>
        <c:majorGridlines>
          <c:spPr>
            <a:ln w="330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3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63540096"/>
        <c:crosses val="autoZero"/>
        <c:crossBetween val="between"/>
      </c:valAx>
      <c:spPr>
        <a:solidFill>
          <a:srgbClr val="C0C0C0"/>
        </a:solidFill>
        <a:ln w="13214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7.7063794363677218E-2"/>
          <c:y val="0"/>
          <c:w val="0.56140968591620455"/>
          <c:h val="9.7156398104265407E-2"/>
        </c:manualLayout>
      </c:layout>
      <c:overlay val="0"/>
      <c:spPr>
        <a:noFill/>
        <a:ln w="2642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3" b="1" i="0" u="none" strike="noStrike" baseline="0">
          <a:solidFill>
            <a:schemeClr val="bg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71428571428568E-2"/>
          <c:y val="0.1773049645390071"/>
          <c:w val="0.89714285714285713"/>
          <c:h val="0.55791962174940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Wildenten </c:v>
                </c:pt>
              </c:strCache>
            </c:strRef>
          </c:tx>
          <c:spPr>
            <a:ln w="39391">
              <a:solidFill>
                <a:srgbClr val="0000FF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205</c:v>
                </c:pt>
                <c:pt idx="1">
                  <c:v>158</c:v>
                </c:pt>
                <c:pt idx="2">
                  <c:v>243</c:v>
                </c:pt>
                <c:pt idx="3">
                  <c:v>202</c:v>
                </c:pt>
                <c:pt idx="4">
                  <c:v>183</c:v>
                </c:pt>
                <c:pt idx="5">
                  <c:v>187</c:v>
                </c:pt>
                <c:pt idx="6">
                  <c:v>179</c:v>
                </c:pt>
                <c:pt idx="7">
                  <c:v>84</c:v>
                </c:pt>
                <c:pt idx="8">
                  <c:v>144</c:v>
                </c:pt>
                <c:pt idx="9">
                  <c:v>147</c:v>
                </c:pt>
                <c:pt idx="10">
                  <c:v>108</c:v>
                </c:pt>
                <c:pt idx="11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0-4C12-B04D-EFB166578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143192"/>
        <c:axId val="364143584"/>
      </c:lineChart>
      <c:catAx>
        <c:axId val="364143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364143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143584"/>
        <c:scaling>
          <c:orientation val="minMax"/>
        </c:scaling>
        <c:delete val="0"/>
        <c:axPos val="l"/>
        <c:majorGridlines>
          <c:spPr>
            <a:ln w="32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64143192"/>
        <c:crosses val="autoZero"/>
        <c:crossBetween val="between"/>
      </c:valAx>
      <c:spPr>
        <a:solidFill>
          <a:srgbClr val="C0C0C0"/>
        </a:solidFill>
        <a:ln w="13130">
          <a:solidFill>
            <a:srgbClr val="808080"/>
          </a:solidFill>
          <a:prstDash val="solid"/>
        </a:ln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8844026212066797"/>
          <c:y val="4.5693630583623799E-3"/>
          <c:w val="0.63200000000000001"/>
          <c:h val="9.6926713947990545E-2"/>
        </c:manualLayout>
      </c:layout>
      <c:overlay val="0"/>
      <c:spPr>
        <a:noFill/>
        <a:ln w="2626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1" b="1" i="0" u="none" strike="noStrike" baseline="0">
          <a:solidFill>
            <a:schemeClr val="tx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71428571428568E-2"/>
          <c:y val="0.1773049645390071"/>
          <c:w val="0.89714285714285713"/>
          <c:h val="0.55791962174940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Sheet1!$A$2:$A$3</c:f>
              <c:strCache>
                <c:ptCount val="1"/>
                <c:pt idx="0">
                  <c:v>Rabenkrähen Elstern </c:v>
                </c:pt>
              </c:strCache>
            </c:strRef>
          </c:tx>
          <c:spPr>
            <a:ln w="39391">
              <a:solidFill>
                <a:srgbClr val="0000FF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197</c:v>
                </c:pt>
                <c:pt idx="1">
                  <c:v>255</c:v>
                </c:pt>
                <c:pt idx="2">
                  <c:v>276</c:v>
                </c:pt>
                <c:pt idx="3">
                  <c:v>291</c:v>
                </c:pt>
                <c:pt idx="4">
                  <c:v>232</c:v>
                </c:pt>
                <c:pt idx="5">
                  <c:v>484</c:v>
                </c:pt>
                <c:pt idx="6">
                  <c:v>286</c:v>
                </c:pt>
                <c:pt idx="7">
                  <c:v>185</c:v>
                </c:pt>
                <c:pt idx="8">
                  <c:v>246</c:v>
                </c:pt>
                <c:pt idx="9">
                  <c:v>125</c:v>
                </c:pt>
                <c:pt idx="10">
                  <c:v>143</c:v>
                </c:pt>
                <c:pt idx="11">
                  <c:v>193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6D-421A-838D-DBC13B287DD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Elstern </c:v>
                </c:pt>
              </c:strCache>
            </c:strRef>
          </c:tx>
          <c:spPr>
            <a:ln w="39391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59</c:v>
                </c:pt>
                <c:pt idx="1">
                  <c:v>58</c:v>
                </c:pt>
                <c:pt idx="2">
                  <c:v>45</c:v>
                </c:pt>
                <c:pt idx="3">
                  <c:v>43</c:v>
                </c:pt>
                <c:pt idx="4">
                  <c:v>53</c:v>
                </c:pt>
                <c:pt idx="5">
                  <c:v>122</c:v>
                </c:pt>
                <c:pt idx="6">
                  <c:v>63</c:v>
                </c:pt>
                <c:pt idx="7">
                  <c:v>66</c:v>
                </c:pt>
                <c:pt idx="8">
                  <c:v>67</c:v>
                </c:pt>
                <c:pt idx="9">
                  <c:v>49</c:v>
                </c:pt>
                <c:pt idx="10">
                  <c:v>46</c:v>
                </c:pt>
                <c:pt idx="11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46D-421A-838D-DBC13B287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144368"/>
        <c:axId val="364144760"/>
      </c:lineChart>
      <c:catAx>
        <c:axId val="36414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364144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144760"/>
        <c:scaling>
          <c:orientation val="minMax"/>
        </c:scaling>
        <c:delete val="0"/>
        <c:axPos val="l"/>
        <c:majorGridlines>
          <c:spPr>
            <a:ln w="32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64144368"/>
        <c:crosses val="autoZero"/>
        <c:crossBetween val="between"/>
      </c:valAx>
      <c:spPr>
        <a:solidFill>
          <a:srgbClr val="C0C0C0"/>
        </a:solidFill>
        <a:ln w="13130">
          <a:solidFill>
            <a:srgbClr val="808080"/>
          </a:solidFill>
          <a:prstDash val="solid"/>
        </a:ln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434551697726848"/>
          <c:y val="7.0921985815602835E-3"/>
          <c:w val="0.73034039453243005"/>
          <c:h val="9.6926713947990545E-2"/>
        </c:manualLayout>
      </c:layout>
      <c:overlay val="0"/>
      <c:spPr>
        <a:noFill/>
        <a:ln w="2626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1" b="1" i="0" u="none" strike="noStrike" baseline="0">
          <a:solidFill>
            <a:schemeClr val="bg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71428571428568E-2"/>
          <c:y val="0.1773049645390071"/>
          <c:w val="0.89714285714285713"/>
          <c:h val="0.55791962174940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Hasen </c:v>
                </c:pt>
              </c:strCache>
            </c:strRef>
          </c:tx>
          <c:spPr>
            <a:ln w="39391">
              <a:solidFill>
                <a:srgbClr val="0000FF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185</c:v>
                </c:pt>
                <c:pt idx="1">
                  <c:v>112</c:v>
                </c:pt>
                <c:pt idx="2">
                  <c:v>165</c:v>
                </c:pt>
                <c:pt idx="3">
                  <c:v>100</c:v>
                </c:pt>
                <c:pt idx="4">
                  <c:v>78</c:v>
                </c:pt>
                <c:pt idx="5">
                  <c:v>113</c:v>
                </c:pt>
                <c:pt idx="6">
                  <c:v>124</c:v>
                </c:pt>
                <c:pt idx="7">
                  <c:v>86</c:v>
                </c:pt>
                <c:pt idx="8">
                  <c:v>127</c:v>
                </c:pt>
                <c:pt idx="9">
                  <c:v>155</c:v>
                </c:pt>
                <c:pt idx="10">
                  <c:v>58</c:v>
                </c:pt>
                <c:pt idx="11">
                  <c:v>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BA-47ED-91C3-E8C9F48E179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Kaninchen </c:v>
                </c:pt>
              </c:strCache>
            </c:strRef>
          </c:tx>
          <c:spPr>
            <a:ln w="39391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5</c:v>
                </c:pt>
                <c:pt idx="5">
                  <c:v>20</c:v>
                </c:pt>
                <c:pt idx="6">
                  <c:v>8</c:v>
                </c:pt>
                <c:pt idx="7">
                  <c:v>4</c:v>
                </c:pt>
                <c:pt idx="8">
                  <c:v>8</c:v>
                </c:pt>
                <c:pt idx="9">
                  <c:v>11</c:v>
                </c:pt>
                <c:pt idx="10">
                  <c:v>1</c:v>
                </c:pt>
                <c:pt idx="1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BA-47ED-91C3-E8C9F48E1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546368"/>
        <c:axId val="364140056"/>
      </c:lineChart>
      <c:catAx>
        <c:axId val="3635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364140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140056"/>
        <c:scaling>
          <c:orientation val="minMax"/>
        </c:scaling>
        <c:delete val="0"/>
        <c:axPos val="l"/>
        <c:majorGridlines>
          <c:spPr>
            <a:ln w="32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63546368"/>
        <c:crosses val="autoZero"/>
        <c:crossBetween val="between"/>
      </c:valAx>
      <c:spPr>
        <a:solidFill>
          <a:srgbClr val="C0C0C0"/>
        </a:solidFill>
        <a:ln w="1313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4857142857142859"/>
          <c:y val="7.0921985815602835E-3"/>
          <c:w val="0.38171428571428573"/>
          <c:h val="9.6926713947990545E-2"/>
        </c:manualLayout>
      </c:layout>
      <c:overlay val="0"/>
      <c:spPr>
        <a:noFill/>
        <a:ln w="2626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1" b="1" i="0" u="none" strike="noStrike" baseline="0">
          <a:solidFill>
            <a:schemeClr val="bg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60319270239452E-2"/>
          <c:y val="7.328605200945626E-2"/>
          <c:w val="0.89737742303306722"/>
          <c:h val="0.66193853427895977"/>
        </c:manualLayout>
      </c:layou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insges. </c:v>
                </c:pt>
              </c:strCache>
            </c:strRef>
          </c:tx>
          <c:spPr>
            <a:ln w="39288">
              <a:solidFill>
                <a:srgbClr val="993300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95</c:v>
                </c:pt>
                <c:pt idx="1">
                  <c:v>77</c:v>
                </c:pt>
                <c:pt idx="2">
                  <c:v>109</c:v>
                </c:pt>
                <c:pt idx="3">
                  <c:v>100</c:v>
                </c:pt>
                <c:pt idx="4">
                  <c:v>97</c:v>
                </c:pt>
                <c:pt idx="5">
                  <c:v>149</c:v>
                </c:pt>
                <c:pt idx="6">
                  <c:v>121</c:v>
                </c:pt>
                <c:pt idx="7">
                  <c:v>100</c:v>
                </c:pt>
                <c:pt idx="8">
                  <c:v>131</c:v>
                </c:pt>
                <c:pt idx="9">
                  <c:v>163</c:v>
                </c:pt>
                <c:pt idx="10">
                  <c:v>123</c:v>
                </c:pt>
                <c:pt idx="11">
                  <c:v>110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A53-46C5-99F9-855E4B5E4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541272"/>
        <c:axId val="363541664"/>
      </c:lineChart>
      <c:catAx>
        <c:axId val="363541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856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de-DE"/>
          </a:p>
        </c:txPr>
        <c:crossAx val="36354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541664"/>
        <c:scaling>
          <c:orientation val="minMax"/>
        </c:scaling>
        <c:delete val="0"/>
        <c:axPos val="l"/>
        <c:majorGridlines>
          <c:spPr>
            <a:ln w="327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6" b="1" i="0" u="none" strike="noStrike" baseline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defRPr>
            </a:pPr>
            <a:endParaRPr lang="de-DE"/>
          </a:p>
        </c:txPr>
        <c:crossAx val="363541272"/>
        <c:crosses val="autoZero"/>
        <c:crossBetween val="between"/>
      </c:valAx>
      <c:spPr>
        <a:solidFill>
          <a:srgbClr val="C0C0C0"/>
        </a:solidFill>
        <a:ln w="13096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60319270239452E-2"/>
          <c:y val="7.328605200945626E-2"/>
          <c:w val="0.89737742303306722"/>
          <c:h val="0.66193853427895977"/>
        </c:manualLayout>
      </c:layout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Dachse </c:v>
                </c:pt>
              </c:strCache>
            </c:strRef>
          </c:tx>
          <c:spPr>
            <a:ln w="39288">
              <a:solidFill>
                <a:srgbClr val="993300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10</c:v>
                </c:pt>
                <c:pt idx="1">
                  <c:v>6</c:v>
                </c:pt>
                <c:pt idx="2">
                  <c:v>14</c:v>
                </c:pt>
                <c:pt idx="3">
                  <c:v>8</c:v>
                </c:pt>
                <c:pt idx="4">
                  <c:v>11</c:v>
                </c:pt>
                <c:pt idx="5">
                  <c:v>15</c:v>
                </c:pt>
                <c:pt idx="6">
                  <c:v>17</c:v>
                </c:pt>
                <c:pt idx="7">
                  <c:v>10</c:v>
                </c:pt>
                <c:pt idx="8">
                  <c:v>22</c:v>
                </c:pt>
                <c:pt idx="9">
                  <c:v>28</c:v>
                </c:pt>
                <c:pt idx="10">
                  <c:v>14</c:v>
                </c:pt>
                <c:pt idx="11">
                  <c:v>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A53-46C5-99F9-855E4B5E4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542448"/>
        <c:axId val="363542840"/>
      </c:lineChart>
      <c:catAx>
        <c:axId val="36354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4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363542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542840"/>
        <c:scaling>
          <c:orientation val="minMax"/>
        </c:scaling>
        <c:delete val="0"/>
        <c:axPos val="l"/>
        <c:majorGridlines>
          <c:spPr>
            <a:ln w="327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  <c:crossAx val="363542448"/>
        <c:crosses val="autoZero"/>
        <c:crossBetween val="between"/>
      </c:valAx>
      <c:spPr>
        <a:solidFill>
          <a:srgbClr val="C0C0C0"/>
        </a:solidFill>
        <a:ln w="13096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6" b="1" i="0" u="none" strike="noStrike" baseline="0">
          <a:solidFill>
            <a:schemeClr val="bg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57154246307778E-2"/>
          <c:y val="0.16251148378020272"/>
          <c:w val="0.90742857142857147"/>
          <c:h val="0.5626477541371158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Baummarder </c:v>
                </c:pt>
              </c:strCache>
            </c:strRef>
          </c:tx>
          <c:spPr>
            <a:ln w="39391">
              <a:solidFill>
                <a:srgbClr val="0000FF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6</c:v>
                </c:pt>
                <c:pt idx="9">
                  <c:v>1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43-4D58-9664-C447CAD10B1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Steinmarder </c:v>
                </c:pt>
              </c:strCache>
            </c:strRef>
          </c:tx>
          <c:spPr>
            <a:ln w="39391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26</c:v>
                </c:pt>
                <c:pt idx="1">
                  <c:v>28</c:v>
                </c:pt>
                <c:pt idx="2">
                  <c:v>34</c:v>
                </c:pt>
                <c:pt idx="3">
                  <c:v>30</c:v>
                </c:pt>
                <c:pt idx="4">
                  <c:v>37</c:v>
                </c:pt>
                <c:pt idx="5">
                  <c:v>33</c:v>
                </c:pt>
                <c:pt idx="6">
                  <c:v>39</c:v>
                </c:pt>
                <c:pt idx="7">
                  <c:v>40</c:v>
                </c:pt>
                <c:pt idx="8">
                  <c:v>46</c:v>
                </c:pt>
                <c:pt idx="9">
                  <c:v>37</c:v>
                </c:pt>
                <c:pt idx="10">
                  <c:v>28</c:v>
                </c:pt>
                <c:pt idx="11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43-4D58-9664-C447CAD10B1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Iltisse </c:v>
                </c:pt>
              </c:strCache>
            </c:strRef>
          </c:tx>
          <c:spPr>
            <a:ln w="39391">
              <a:solidFill>
                <a:srgbClr val="993300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9</c:v>
                </c:pt>
                <c:pt idx="6">
                  <c:v>6</c:v>
                </c:pt>
                <c:pt idx="7">
                  <c:v>8</c:v>
                </c:pt>
                <c:pt idx="8">
                  <c:v>9</c:v>
                </c:pt>
                <c:pt idx="9">
                  <c:v>4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A43-4D58-9664-C447CAD10B1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Hermeline</c:v>
                </c:pt>
              </c:strCache>
            </c:strRef>
          </c:tx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9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A43-4D58-9664-C447CAD10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142016"/>
        <c:axId val="364142408"/>
      </c:lineChart>
      <c:catAx>
        <c:axId val="3641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364142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142408"/>
        <c:scaling>
          <c:orientation val="minMax"/>
        </c:scaling>
        <c:delete val="0"/>
        <c:axPos val="l"/>
        <c:majorGridlines>
          <c:spPr>
            <a:ln w="32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64142016"/>
        <c:crosses val="autoZero"/>
        <c:crossBetween val="between"/>
      </c:valAx>
      <c:spPr>
        <a:solidFill>
          <a:srgbClr val="C0C0C0"/>
        </a:solidFill>
        <a:ln w="1313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7371428571428571"/>
          <c:y val="0"/>
          <c:w val="0.81279708830432207"/>
          <c:h val="9.0985706107919478E-2"/>
        </c:manualLayout>
      </c:layout>
      <c:overlay val="0"/>
      <c:spPr>
        <a:noFill/>
        <a:ln w="2626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1" b="1" i="0" u="none" strike="noStrike" baseline="0">
          <a:solidFill>
            <a:schemeClr val="bg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71428571428568E-2"/>
          <c:y val="0.1773049645390071"/>
          <c:w val="0.91314285714285715"/>
          <c:h val="0.55791962174940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Marderhunde</c:v>
                </c:pt>
              </c:strCache>
            </c:strRef>
          </c:tx>
          <c:spPr>
            <a:ln w="39391">
              <a:solidFill>
                <a:srgbClr val="0000FF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5</c:v>
                </c:pt>
                <c:pt idx="10">
                  <c:v>1</c:v>
                </c:pt>
                <c:pt idx="11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E8-4F98-8E82-3799F8C7EFA0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Waschbären</c:v>
                </c:pt>
              </c:strCache>
            </c:strRef>
          </c:tx>
          <c:spPr>
            <a:ln w="39391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4</c:v>
                </c:pt>
                <c:pt idx="9">
                  <c:v>6</c:v>
                </c:pt>
                <c:pt idx="10">
                  <c:v>6</c:v>
                </c:pt>
                <c:pt idx="11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E8-4F98-8E82-3799F8C7E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544800"/>
        <c:axId val="363545192"/>
      </c:lineChart>
      <c:catAx>
        <c:axId val="36354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363545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545192"/>
        <c:scaling>
          <c:orientation val="minMax"/>
        </c:scaling>
        <c:delete val="0"/>
        <c:axPos val="l"/>
        <c:majorGridlines>
          <c:spPr>
            <a:ln w="32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63544800"/>
        <c:crosses val="autoZero"/>
        <c:crossBetween val="between"/>
      </c:valAx>
      <c:spPr>
        <a:solidFill>
          <a:srgbClr val="C0C0C0"/>
        </a:solidFill>
        <a:ln w="1313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5170737414155208"/>
          <c:y val="7.0921985815602835E-3"/>
          <c:w val="0.64490523669659594"/>
          <c:h val="6.6338686847984385E-2"/>
        </c:manualLayout>
      </c:layout>
      <c:overlay val="0"/>
      <c:spPr>
        <a:noFill/>
        <a:ln w="2626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1" b="1" i="0" u="none" strike="noStrike" baseline="0">
          <a:solidFill>
            <a:schemeClr val="bg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71428571428568E-2"/>
          <c:y val="0.1773049645390071"/>
          <c:w val="0.91314285714285715"/>
          <c:h val="0.55791962174940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Nutria</c:v>
                </c:pt>
              </c:strCache>
            </c:strRef>
          </c:tx>
          <c:spPr>
            <a:ln w="39391">
              <a:solidFill>
                <a:srgbClr val="0000FF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25</c:v>
                </c:pt>
                <c:pt idx="8">
                  <c:v>154</c:v>
                </c:pt>
                <c:pt idx="9">
                  <c:v>224</c:v>
                </c:pt>
                <c:pt idx="10">
                  <c:v>102</c:v>
                </c:pt>
                <c:pt idx="1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6C-4308-A65A-AB44CF1E0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544800"/>
        <c:axId val="363545192"/>
      </c:lineChart>
      <c:catAx>
        <c:axId val="36354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363545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3545192"/>
        <c:scaling>
          <c:orientation val="minMax"/>
        </c:scaling>
        <c:delete val="0"/>
        <c:axPos val="l"/>
        <c:majorGridlines>
          <c:spPr>
            <a:ln w="32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63544800"/>
        <c:crosses val="autoZero"/>
        <c:crossBetween val="between"/>
      </c:valAx>
      <c:spPr>
        <a:solidFill>
          <a:srgbClr val="C0C0C0"/>
        </a:solidFill>
        <a:ln w="13130">
          <a:solidFill>
            <a:srgbClr val="808080"/>
          </a:solidFill>
          <a:prstDash val="solid"/>
        </a:ln>
      </c:spPr>
    </c:plotArea>
    <c:legend>
      <c:legendPos val="t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de-DE"/>
          </a:p>
        </c:txPr>
      </c:legendEntry>
      <c:layout>
        <c:manualLayout>
          <c:xMode val="edge"/>
          <c:yMode val="edge"/>
          <c:x val="0.32081136417670186"/>
          <c:y val="4.702205630219785E-2"/>
          <c:w val="0.22872066543152694"/>
          <c:h val="7.7583722523968487E-2"/>
        </c:manualLayout>
      </c:layout>
      <c:overlay val="0"/>
      <c:spPr>
        <a:noFill/>
        <a:ln w="2626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1" b="1" i="0" u="none" strike="noStrike" baseline="0">
          <a:solidFill>
            <a:schemeClr val="bg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71428571428568E-2"/>
          <c:y val="0.1773049645390071"/>
          <c:w val="0.89714285714285713"/>
          <c:h val="0.5579196217494090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Fasan</c:v>
                </c:pt>
              </c:strCache>
            </c:strRef>
          </c:tx>
          <c:spPr>
            <a:ln w="39391">
              <a:solidFill>
                <a:srgbClr val="0000FF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156</c:v>
                </c:pt>
                <c:pt idx="1">
                  <c:v>177</c:v>
                </c:pt>
                <c:pt idx="2">
                  <c:v>163</c:v>
                </c:pt>
                <c:pt idx="3">
                  <c:v>104</c:v>
                </c:pt>
                <c:pt idx="4">
                  <c:v>128</c:v>
                </c:pt>
                <c:pt idx="5">
                  <c:v>140</c:v>
                </c:pt>
                <c:pt idx="6">
                  <c:v>113</c:v>
                </c:pt>
                <c:pt idx="7">
                  <c:v>73</c:v>
                </c:pt>
                <c:pt idx="8">
                  <c:v>94</c:v>
                </c:pt>
                <c:pt idx="9">
                  <c:v>151</c:v>
                </c:pt>
                <c:pt idx="10">
                  <c:v>85</c:v>
                </c:pt>
                <c:pt idx="11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02-4F22-AF18-FAD40F9AAC0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Ringeltaube</c:v>
                </c:pt>
              </c:strCache>
            </c:strRef>
          </c:tx>
          <c:spPr>
            <a:ln w="39391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157</c:v>
                </c:pt>
                <c:pt idx="1">
                  <c:v>115</c:v>
                </c:pt>
                <c:pt idx="2">
                  <c:v>177</c:v>
                </c:pt>
                <c:pt idx="3">
                  <c:v>157</c:v>
                </c:pt>
                <c:pt idx="4">
                  <c:v>123</c:v>
                </c:pt>
                <c:pt idx="5">
                  <c:v>137</c:v>
                </c:pt>
                <c:pt idx="6">
                  <c:v>108</c:v>
                </c:pt>
                <c:pt idx="7">
                  <c:v>48</c:v>
                </c:pt>
                <c:pt idx="8">
                  <c:v>78</c:v>
                </c:pt>
                <c:pt idx="9">
                  <c:v>79</c:v>
                </c:pt>
                <c:pt idx="10">
                  <c:v>112</c:v>
                </c:pt>
                <c:pt idx="11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02-4F22-AF18-FAD40F9AA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546368"/>
        <c:axId val="364140056"/>
      </c:lineChart>
      <c:catAx>
        <c:axId val="36354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364140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140056"/>
        <c:scaling>
          <c:orientation val="minMax"/>
        </c:scaling>
        <c:delete val="0"/>
        <c:axPos val="l"/>
        <c:majorGridlines>
          <c:spPr>
            <a:ln w="32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63546368"/>
        <c:crosses val="autoZero"/>
        <c:crossBetween val="between"/>
      </c:valAx>
      <c:spPr>
        <a:solidFill>
          <a:srgbClr val="C0C0C0"/>
        </a:solidFill>
        <a:ln w="1313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34857142857142859"/>
          <c:y val="7.0921985815602835E-3"/>
          <c:w val="0.38171428571428573"/>
          <c:h val="9.6926713947990545E-2"/>
        </c:manualLayout>
      </c:layout>
      <c:overlay val="0"/>
      <c:spPr>
        <a:noFill/>
        <a:ln w="2626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1" b="1" i="0" u="none" strike="noStrike" baseline="0">
          <a:solidFill>
            <a:schemeClr val="bg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57154246307778E-2"/>
          <c:y val="0.16251148378020272"/>
          <c:w val="0.90742857142857147"/>
          <c:h val="0.5626477541371158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Graugans</c:v>
                </c:pt>
              </c:strCache>
            </c:strRef>
          </c:tx>
          <c:spPr>
            <a:ln w="39391">
              <a:solidFill>
                <a:srgbClr val="0000FF"/>
              </a:solidFill>
              <a:prstDash val="solid"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6</c:v>
                </c:pt>
                <c:pt idx="1">
                  <c:v>25</c:v>
                </c:pt>
                <c:pt idx="2">
                  <c:v>41</c:v>
                </c:pt>
                <c:pt idx="3">
                  <c:v>27</c:v>
                </c:pt>
                <c:pt idx="4">
                  <c:v>33</c:v>
                </c:pt>
                <c:pt idx="5">
                  <c:v>20</c:v>
                </c:pt>
                <c:pt idx="6">
                  <c:v>27</c:v>
                </c:pt>
                <c:pt idx="7">
                  <c:v>45</c:v>
                </c:pt>
                <c:pt idx="8">
                  <c:v>58</c:v>
                </c:pt>
                <c:pt idx="9">
                  <c:v>65</c:v>
                </c:pt>
                <c:pt idx="10">
                  <c:v>84</c:v>
                </c:pt>
                <c:pt idx="11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1F-4165-8399-78CBA49CA7F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Kanadagans</c:v>
                </c:pt>
              </c:strCache>
            </c:strRef>
          </c:tx>
          <c:spPr>
            <a:ln w="39391">
              <a:solidFill>
                <a:srgbClr val="FF000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5</c:v>
                </c:pt>
                <c:pt idx="9">
                  <c:v>16</c:v>
                </c:pt>
                <c:pt idx="10">
                  <c:v>18</c:v>
                </c:pt>
                <c:pt idx="11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1F-4165-8399-78CBA49CA7F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Nilgans</c:v>
                </c:pt>
              </c:strCache>
            </c:strRef>
          </c:tx>
          <c:spPr>
            <a:ln w="39391">
              <a:solidFill>
                <a:srgbClr val="993300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993300"/>
              </a:solidFill>
              <a:ln>
                <a:solidFill>
                  <a:srgbClr val="993300"/>
                </a:solidFill>
                <a:prstDash val="solid"/>
              </a:ln>
            </c:spPr>
          </c:marker>
          <c:cat>
            <c:strRef>
              <c:f>Sheet1!$B$1:$M$1</c:f>
              <c:strCache>
                <c:ptCount val="12"/>
                <c:pt idx="0">
                  <c:v>2010/11</c:v>
                </c:pt>
                <c:pt idx="1">
                  <c:v>2011/12</c:v>
                </c:pt>
                <c:pt idx="2">
                  <c:v>2012/13</c:v>
                </c:pt>
                <c:pt idx="3">
                  <c:v>2013/14</c:v>
                </c:pt>
                <c:pt idx="4">
                  <c:v>2014/15</c:v>
                </c:pt>
                <c:pt idx="5">
                  <c:v>2015/16</c:v>
                </c:pt>
                <c:pt idx="6">
                  <c:v>2016/17</c:v>
                </c:pt>
                <c:pt idx="7">
                  <c:v>2017/18</c:v>
                </c:pt>
                <c:pt idx="8">
                  <c:v>2018/19</c:v>
                </c:pt>
                <c:pt idx="9">
                  <c:v>2019/20</c:v>
                </c:pt>
                <c:pt idx="10">
                  <c:v>2020/21</c:v>
                </c:pt>
                <c:pt idx="11">
                  <c:v>2021/22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30</c:v>
                </c:pt>
                <c:pt idx="1">
                  <c:v>27</c:v>
                </c:pt>
                <c:pt idx="2">
                  <c:v>27</c:v>
                </c:pt>
                <c:pt idx="3">
                  <c:v>42</c:v>
                </c:pt>
                <c:pt idx="4">
                  <c:v>44</c:v>
                </c:pt>
                <c:pt idx="5">
                  <c:v>53</c:v>
                </c:pt>
                <c:pt idx="6">
                  <c:v>54</c:v>
                </c:pt>
                <c:pt idx="7">
                  <c:v>55</c:v>
                </c:pt>
                <c:pt idx="8">
                  <c:v>63</c:v>
                </c:pt>
                <c:pt idx="9">
                  <c:v>61</c:v>
                </c:pt>
                <c:pt idx="10">
                  <c:v>50</c:v>
                </c:pt>
                <c:pt idx="11">
                  <c:v>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11F-4165-8399-78CBA49CA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142016"/>
        <c:axId val="364142408"/>
      </c:lineChart>
      <c:catAx>
        <c:axId val="364142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de-DE"/>
          </a:p>
        </c:txPr>
        <c:crossAx val="364142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4142408"/>
        <c:scaling>
          <c:orientation val="minMax"/>
        </c:scaling>
        <c:delete val="0"/>
        <c:axPos val="l"/>
        <c:majorGridlines>
          <c:spPr>
            <a:ln w="3283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364142016"/>
        <c:crosses val="autoZero"/>
        <c:crossBetween val="between"/>
      </c:valAx>
      <c:spPr>
        <a:solidFill>
          <a:srgbClr val="C0C0C0"/>
        </a:solidFill>
        <a:ln w="13130">
          <a:solidFill>
            <a:srgbClr val="808080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7371428571428571"/>
          <c:y val="0"/>
          <c:w val="0.6359522941379131"/>
          <c:h val="6.8239274983096482E-2"/>
        </c:manualLayout>
      </c:layout>
      <c:overlay val="0"/>
      <c:spPr>
        <a:noFill/>
        <a:ln w="26260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61" b="1" i="0" u="none" strike="noStrike" baseline="0">
          <a:solidFill>
            <a:schemeClr val="bg1"/>
          </a:solidFill>
          <a:latin typeface="Arial" panose="020B0604020202020204" pitchFamily="34" charset="0"/>
          <a:ea typeface="Times New Roman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05B58-8323-B84A-91E5-4C168CB0DAA2}" type="datetimeFigureOut">
              <a:rPr lang="de-DE" smtClean="0"/>
              <a:t>27.06.2022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90D37-8F88-424B-91BB-FE3BF4EF49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167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ist die Zusammenfassung zu sehen komme aber gleich noch auf die einzelnen Wildarten zu sprechen.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90D37-8F88-424B-91BB-FE3BF4EF490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100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E01ABE2A-B884-4FEE-9D93-6ACA5F89B3CA}" type="slidenum">
              <a:rPr lang="de-DE" altLang="de-DE" sz="1200">
                <a:latin typeface="Times New Roman" pitchFamily="18" charset="0"/>
              </a:rPr>
              <a:pPr algn="r"/>
              <a:t>12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550781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08CBF23F-D512-4B92-8CF4-BA7DA6A082F5}" type="slidenum">
              <a:rPr lang="de-DE" altLang="de-DE" sz="1200">
                <a:latin typeface="Times New Roman" pitchFamily="18" charset="0"/>
              </a:rPr>
              <a:pPr algn="r"/>
              <a:t>13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234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A283C635-1B33-43DF-8C99-8D77CE80B856}" type="slidenum">
              <a:rPr lang="de-DE" altLang="de-DE" sz="1200">
                <a:latin typeface="Times New Roman" pitchFamily="18" charset="0"/>
              </a:rPr>
              <a:pPr algn="r"/>
              <a:t>14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dirty="0"/>
              <a:t>So, Rolf, jetzt hast du das Wort und erzählst uns sicherlich noch einiges über die Trophäen die hier heute gezeigt werden oder aber gar nicht abgegeben wurden.</a:t>
            </a:r>
          </a:p>
        </p:txBody>
      </p:sp>
    </p:spTree>
    <p:extLst>
      <p:ext uri="{BB962C8B-B14F-4D97-AF65-F5344CB8AC3E}">
        <p14:creationId xmlns:p14="http://schemas.microsoft.com/office/powerpoint/2010/main" val="143995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037D0774-4A2B-46E5-A5BC-324806F43C52}" type="slidenum">
              <a:rPr lang="de-DE" altLang="de-DE" sz="1200">
                <a:latin typeface="Times New Roman" pitchFamily="18" charset="0"/>
              </a:rPr>
              <a:pPr algn="r"/>
              <a:t>4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4683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CB45ABBA-2E15-4826-9795-22C82022C675}" type="slidenum">
              <a:rPr lang="de-DE" altLang="de-DE" sz="1200">
                <a:latin typeface="Times New Roman" pitchFamily="18" charset="0"/>
              </a:rPr>
              <a:pPr algn="r"/>
              <a:t>5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7690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F6E4EA05-AA89-446E-B741-35C320B619B6}" type="slidenum">
              <a:rPr lang="de-DE" altLang="de-DE" sz="1200">
                <a:latin typeface="Times New Roman" pitchFamily="18" charset="0"/>
              </a:rPr>
              <a:pPr algn="r"/>
              <a:t>6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2228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F6E4EA05-AA89-446E-B741-35C320B619B6}" type="slidenum">
              <a:rPr lang="de-DE" altLang="de-DE" sz="1200">
                <a:latin typeface="Times New Roman" pitchFamily="18" charset="0"/>
              </a:rPr>
              <a:pPr algn="r"/>
              <a:t>7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26153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8C2EE9F4-88E7-4775-A421-B911033942A5}" type="slidenum">
              <a:rPr lang="de-DE" altLang="de-DE" sz="1200">
                <a:latin typeface="Times New Roman" pitchFamily="18" charset="0"/>
              </a:rPr>
              <a:pPr algn="r"/>
              <a:t>8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143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2D2558C8-8075-4750-A5D6-DBCF78266A33}" type="slidenum">
              <a:rPr lang="de-DE" altLang="de-DE" sz="1200">
                <a:latin typeface="Times New Roman" pitchFamily="18" charset="0"/>
              </a:rPr>
              <a:pPr algn="r"/>
              <a:t>9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75500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2D2558C8-8075-4750-A5D6-DBCF78266A33}" type="slidenum">
              <a:rPr lang="de-DE" altLang="de-DE" sz="1200">
                <a:latin typeface="Times New Roman" pitchFamily="18" charset="0"/>
              </a:rPr>
              <a:pPr algn="r"/>
              <a:t>10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9348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 txBox="1">
            <a:spLocks noGrp="1" noChangeArrowheads="1"/>
          </p:cNvSpPr>
          <p:nvPr/>
        </p:nvSpPr>
        <p:spPr bwMode="auto">
          <a:xfrm>
            <a:off x="3914177" y="10496281"/>
            <a:ext cx="2992505" cy="5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835" tIns="47917" rIns="95835" bIns="47917" anchor="b"/>
          <a:lstStyle/>
          <a:p>
            <a:pPr algn="r"/>
            <a:fld id="{08CBF23F-D512-4B92-8CF4-BA7DA6A082F5}" type="slidenum">
              <a:rPr lang="de-DE" altLang="de-DE" sz="1200">
                <a:latin typeface="Times New Roman" pitchFamily="18" charset="0"/>
              </a:rPr>
              <a:pPr algn="r"/>
              <a:t>11</a:t>
            </a:fld>
            <a:endParaRPr lang="de-DE" altLang="de-DE" sz="1200">
              <a:latin typeface="Times New Roman" pitchFamily="18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773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uppieren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ihand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ihand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016125" y="47625"/>
            <a:ext cx="51847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62863" y="71438"/>
            <a:ext cx="14097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Users\Michael\Desktop\Jagd\Unbenannt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42875" y="142875"/>
            <a:ext cx="12858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14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de-DE"/>
              <a:t>09.02.2018</a:t>
            </a:r>
          </a:p>
        </p:txBody>
      </p:sp>
      <p:sp>
        <p:nvSpPr>
          <p:cNvPr id="1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de-DE"/>
              <a:t>Hegering Wesermarsch</a:t>
            </a:r>
          </a:p>
        </p:txBody>
      </p:sp>
      <p:sp>
        <p:nvSpPr>
          <p:cNvPr id="16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7864A32-E876-47F5-8573-7E3E0795243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5DA4F-8CCB-4F6B-9C08-2582DD36D3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E10F-13C5-44AB-A06E-E8B3C68D1A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1EC22-659B-4B6D-86A6-8495E1B0FD6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Eingekerbter Richtungspfeil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90585-CE4C-4ECC-ABF1-52BB350A23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C50C72-28E7-41C6-BC20-4F6251A1EA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A82C56-4081-4541-8056-4D264A9E53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8B1310-42B2-492B-8A72-F66A4FABE9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CF3D8-93DB-43BB-A418-131FE7BF47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6267AB-0BAD-4CE7-BD4A-8CE7007B9C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ihand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Eingekerbter Richtungspfeil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4FC635-22D2-4FAA-B99C-F533C043D2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33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3F5B76B-C3CC-4F92-95D2-682FB1B287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69A7A-A927-CEAE-195E-335B3494B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330" y="2050740"/>
            <a:ext cx="7772400" cy="59627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/>
              <a:t>Drohnenrettung des Hegerings Wesermarsch 2021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7BC29A-F198-F14A-4C71-F106009FD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348880"/>
            <a:ext cx="7772400" cy="2160241"/>
          </a:xfrm>
        </p:spPr>
        <p:txBody>
          <a:bodyPr/>
          <a:lstStyle/>
          <a:p>
            <a:pPr algn="l"/>
            <a:endParaRPr lang="de-DE" sz="1600" dirty="0"/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erster Start 28.05.21 in Holtum</a:t>
            </a:r>
          </a:p>
          <a:p>
            <a:pPr algn="l"/>
            <a:r>
              <a:rPr lang="de-DE" sz="1600" dirty="0"/>
              <a:t>Abgeflogene ha : ca. 150, gefundene Kitze : 24, davon 6 gesichert </a:t>
            </a:r>
          </a:p>
          <a:p>
            <a:pPr algn="l"/>
            <a:r>
              <a:rPr lang="de-DE" sz="1600" dirty="0"/>
              <a:t>                           13 Fasaneneier in </a:t>
            </a:r>
            <a:r>
              <a:rPr lang="de-DE" sz="1600" dirty="0" err="1"/>
              <a:t>Intschede</a:t>
            </a:r>
            <a:r>
              <a:rPr lang="de-DE" sz="1600" dirty="0"/>
              <a:t> die geschlüpft sind und mit </a:t>
            </a:r>
          </a:p>
          <a:p>
            <a:pPr algn="l"/>
            <a:r>
              <a:rPr lang="de-DE" sz="1600" dirty="0"/>
              <a:t>                            Henne auf der frisch gemähten Wiese umherliefen.</a:t>
            </a:r>
          </a:p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34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21B99F0-D8D6-4E77-9A9C-A0974280C5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8" y="857251"/>
            <a:ext cx="11048154" cy="5524077"/>
          </a:xfr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B262ABD9-4E59-444D-A050-75B030868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" y="-50722"/>
            <a:ext cx="836676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sz="3300" b="1" dirty="0">
                <a:latin typeface="Arial" panose="020B0604020202020204" pitchFamily="34" charset="0"/>
              </a:rPr>
              <a:t>Streckenbericht 2021/22</a:t>
            </a:r>
            <a:endParaRPr lang="en-GB" altLang="de-DE" sz="3300" b="1" dirty="0">
              <a:latin typeface="Arial" panose="020B0604020202020204" pitchFamily="34" charset="0"/>
            </a:endParaRPr>
          </a:p>
        </p:txBody>
      </p:sp>
      <p:graphicFrame>
        <p:nvGraphicFramePr>
          <p:cNvPr id="11" name="Object 50">
            <a:extLst>
              <a:ext uri="{FF2B5EF4-FFF2-40B4-BE49-F238E27FC236}">
                <a16:creationId xmlns:a16="http://schemas.microsoft.com/office/drawing/2014/main" id="{432CBDE8-41BD-4033-BC53-216F2695F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60248"/>
              </p:ext>
            </p:extLst>
          </p:nvPr>
        </p:nvGraphicFramePr>
        <p:xfrm>
          <a:off x="445770" y="2217420"/>
          <a:ext cx="8698230" cy="436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41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1" b="20430"/>
          <a:stretch/>
        </p:blipFill>
        <p:spPr>
          <a:xfrm>
            <a:off x="0" y="846189"/>
            <a:ext cx="9144000" cy="5154561"/>
          </a:xfrm>
          <a:prstGeom prst="rect">
            <a:avLst/>
          </a:prstGeom>
        </p:spPr>
      </p:pic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188640"/>
            <a:ext cx="5829300" cy="457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Streckenbericht 2021/22</a:t>
            </a:r>
            <a:endParaRPr lang="en-GB" altLang="de-DE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Object 50">
            <a:extLst>
              <a:ext uri="{FF2B5EF4-FFF2-40B4-BE49-F238E27FC236}">
                <a16:creationId xmlns:a16="http://schemas.microsoft.com/office/drawing/2014/main" id="{5045BD2C-1A96-435B-91AE-5DC551D52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29" y="2225278"/>
          <a:ext cx="9019112" cy="377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7987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1" b="9450"/>
          <a:stretch/>
        </p:blipFill>
        <p:spPr>
          <a:xfrm>
            <a:off x="-2814" y="835128"/>
            <a:ext cx="9146814" cy="5165623"/>
          </a:xfrm>
          <a:prstGeom prst="rect">
            <a:avLst/>
          </a:prstGeom>
        </p:spPr>
      </p:pic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5943" y="194265"/>
            <a:ext cx="5829300" cy="5143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Streckenbericht 2021/22</a:t>
            </a:r>
            <a:endParaRPr lang="en-GB" altLang="de-DE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50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94060" y="2191942"/>
          <a:ext cx="8955881" cy="371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12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gelwelt.files.wordpress.com/2013/01/stockenten-im-flug-008.jpg?w=64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b="7400"/>
          <a:stretch/>
        </p:blipFill>
        <p:spPr bwMode="auto">
          <a:xfrm>
            <a:off x="-47474" y="846190"/>
            <a:ext cx="9191474" cy="51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5656" y="188640"/>
            <a:ext cx="5829300" cy="10081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Streckenbericht 2021/22</a:t>
            </a:r>
            <a:br>
              <a:rPr lang="de-DE" altLang="de-DE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de-DE" altLang="de-DE" sz="3100" b="1" dirty="0">
                <a:solidFill>
                  <a:srgbClr val="0000FF"/>
                </a:solidFill>
                <a:latin typeface="Arial" panose="020B0604020202020204" pitchFamily="34" charset="0"/>
              </a:rPr>
              <a:t>Stockente</a:t>
            </a:r>
            <a:endParaRPr lang="en-GB" altLang="de-DE" sz="31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50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-57277" y="2225278"/>
          <a:ext cx="9107218" cy="377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6320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1"/>
          <a:stretch/>
        </p:blipFill>
        <p:spPr>
          <a:xfrm>
            <a:off x="0" y="750936"/>
            <a:ext cx="9144000" cy="5176684"/>
          </a:xfrm>
          <a:prstGeom prst="rect">
            <a:avLst/>
          </a:prstGeom>
        </p:spPr>
      </p:pic>
      <p:graphicFrame>
        <p:nvGraphicFramePr>
          <p:cNvPr id="2" name="Object 50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94060" y="2225279"/>
          <a:ext cx="8955880" cy="370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7F3F0B90-92C7-D9C2-0720-20CE36342D92}"/>
              </a:ext>
            </a:extLst>
          </p:cNvPr>
          <p:cNvSpPr txBox="1">
            <a:spLocks noChangeArrowheads="1"/>
          </p:cNvSpPr>
          <p:nvPr/>
        </p:nvSpPr>
        <p:spPr>
          <a:xfrm>
            <a:off x="1475656" y="188640"/>
            <a:ext cx="5829300" cy="1008112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Streckenbericht 2021/22</a:t>
            </a:r>
            <a:br>
              <a:rPr lang="de-DE" altLang="de-D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de-DE" altLang="de-DE" sz="3100" dirty="0">
                <a:solidFill>
                  <a:srgbClr val="0000FF"/>
                </a:solidFill>
                <a:latin typeface="Arial" panose="020B0604020202020204" pitchFamily="34" charset="0"/>
              </a:rPr>
              <a:t>Rabenkrähe</a:t>
            </a:r>
            <a:endParaRPr lang="en-GB" altLang="de-DE" sz="31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0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067DD-E1A4-E27C-7A77-C507929ED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596279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/>
              <a:t>Drohnenrettung des Hegerings Wesermarsch 2022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96E9F-6BA0-FB30-73ED-4DE7A8C78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492896"/>
            <a:ext cx="7772400" cy="2664296"/>
          </a:xfrm>
        </p:spPr>
        <p:txBody>
          <a:bodyPr/>
          <a:lstStyle/>
          <a:p>
            <a:pPr algn="l"/>
            <a:endParaRPr lang="de-DE" sz="1600" dirty="0"/>
          </a:p>
          <a:p>
            <a:pPr algn="l"/>
            <a:r>
              <a:rPr lang="de-DE" sz="1600" dirty="0"/>
              <a:t>Abgeflogene ha: ca. 350, gefundene Kitze : 56 ,davon 18 gesichert.</a:t>
            </a:r>
          </a:p>
          <a:p>
            <a:pPr algn="l"/>
            <a:r>
              <a:rPr lang="de-DE" sz="1600" dirty="0"/>
              <a:t>                          1Entengelege mit 12 Eiern davon sind 10 geschlüpft.</a:t>
            </a:r>
          </a:p>
          <a:p>
            <a:pPr algn="l"/>
            <a:r>
              <a:rPr lang="de-DE" sz="1600" dirty="0"/>
              <a:t>                          1Fasanengelege mit 12 Eiern die zur Zeit ausgebrütet </a:t>
            </a:r>
          </a:p>
          <a:p>
            <a:pPr algn="l"/>
            <a:r>
              <a:rPr lang="de-DE" sz="1600" dirty="0"/>
              <a:t>                           werden.</a:t>
            </a:r>
          </a:p>
          <a:p>
            <a:pPr algn="l"/>
            <a:r>
              <a:rPr lang="de-DE" sz="1600" dirty="0"/>
              <a:t>                           Trotz intensiver Suche hatten wir in </a:t>
            </a:r>
            <a:r>
              <a:rPr lang="de-DE" sz="1600" dirty="0" err="1"/>
              <a:t>Intschede</a:t>
            </a:r>
            <a:r>
              <a:rPr lang="de-DE" sz="1600" dirty="0"/>
              <a:t> leider noch</a:t>
            </a:r>
          </a:p>
          <a:p>
            <a:pPr algn="l"/>
            <a:r>
              <a:rPr lang="de-DE" sz="1600" dirty="0"/>
              <a:t>                            3 und in Wulmstorf 1 </a:t>
            </a:r>
            <a:r>
              <a:rPr lang="de-DE" sz="1600" dirty="0" err="1"/>
              <a:t>Todmaht</a:t>
            </a:r>
            <a:r>
              <a:rPr lang="de-DE" sz="1600" dirty="0"/>
              <a:t>.</a:t>
            </a:r>
          </a:p>
          <a:p>
            <a:pPr algn="l"/>
            <a:r>
              <a:rPr lang="de-DE" sz="1600" dirty="0"/>
              <a:t>                            Eine 100 % Sicherheit gibt es leider nicht.</a:t>
            </a:r>
          </a:p>
        </p:txBody>
      </p:sp>
    </p:spTree>
    <p:extLst>
      <p:ext uri="{BB962C8B-B14F-4D97-AF65-F5344CB8AC3E}">
        <p14:creationId xmlns:p14="http://schemas.microsoft.com/office/powerpoint/2010/main" val="412049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165B97-1F50-4E97-C4B3-0C8D258161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200" dirty="0"/>
              <a:t>Streckenbericht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81BA65-D8EB-9E38-C20C-B3EDF0FE9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47" y="2139588"/>
            <a:ext cx="5832650" cy="4104456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2FD6370-ABC8-C254-DB97-C52F96AD7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456008"/>
              </p:ext>
            </p:extLst>
          </p:nvPr>
        </p:nvGraphicFramePr>
        <p:xfrm>
          <a:off x="1403648" y="2110508"/>
          <a:ext cx="5832649" cy="4133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276">
                  <a:extLst>
                    <a:ext uri="{9D8B030D-6E8A-4147-A177-3AD203B41FA5}">
                      <a16:colId xmlns:a16="http://schemas.microsoft.com/office/drawing/2014/main" val="1289811090"/>
                    </a:ext>
                  </a:extLst>
                </a:gridCol>
                <a:gridCol w="980276">
                  <a:extLst>
                    <a:ext uri="{9D8B030D-6E8A-4147-A177-3AD203B41FA5}">
                      <a16:colId xmlns:a16="http://schemas.microsoft.com/office/drawing/2014/main" val="482383820"/>
                    </a:ext>
                  </a:extLst>
                </a:gridCol>
                <a:gridCol w="1029291">
                  <a:extLst>
                    <a:ext uri="{9D8B030D-6E8A-4147-A177-3AD203B41FA5}">
                      <a16:colId xmlns:a16="http://schemas.microsoft.com/office/drawing/2014/main" val="810352808"/>
                    </a:ext>
                  </a:extLst>
                </a:gridCol>
                <a:gridCol w="947602">
                  <a:extLst>
                    <a:ext uri="{9D8B030D-6E8A-4147-A177-3AD203B41FA5}">
                      <a16:colId xmlns:a16="http://schemas.microsoft.com/office/drawing/2014/main" val="3677356002"/>
                    </a:ext>
                  </a:extLst>
                </a:gridCol>
                <a:gridCol w="947602">
                  <a:extLst>
                    <a:ext uri="{9D8B030D-6E8A-4147-A177-3AD203B41FA5}">
                      <a16:colId xmlns:a16="http://schemas.microsoft.com/office/drawing/2014/main" val="3083179882"/>
                    </a:ext>
                  </a:extLst>
                </a:gridCol>
                <a:gridCol w="947602">
                  <a:extLst>
                    <a:ext uri="{9D8B030D-6E8A-4147-A177-3AD203B41FA5}">
                      <a16:colId xmlns:a16="http://schemas.microsoft.com/office/drawing/2014/main" val="3850237354"/>
                    </a:ext>
                  </a:extLst>
                </a:gridCol>
              </a:tblGrid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Wildart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gestreckt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Fallwild</a:t>
                      </a:r>
                      <a:endParaRPr lang="de-D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Ges. 21/22 </a:t>
                      </a:r>
                      <a:endParaRPr lang="de-D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ges.20/21</a:t>
                      </a:r>
                      <a:endParaRPr lang="de-D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ges.19/202</a:t>
                      </a:r>
                      <a:endParaRPr lang="de-D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444911056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Schwarzwild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232594111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männlich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078001940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weiblich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973783244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gesamt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407033470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833552105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Rehwild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502000738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männlich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65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108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84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78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037242348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weiblich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69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109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97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107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432383206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gesamt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134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83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217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181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185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899009925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77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332003606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Feldhasen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97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34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131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58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155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98255108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Wildkaninchen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10308448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Fuchs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106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110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163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038153677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Dachs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20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561385878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Marderhund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3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114662314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Waschbär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14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697469991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Steinmarder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24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37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816824386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Baummarder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819425989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Iltis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356936162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Hermelin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577526415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Nutria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37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37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102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410543733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Rebhuhn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504669690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Fasan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103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119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85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151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487934216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Ringeltaube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120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112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79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274860689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Türkentaube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846416681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Graugans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49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51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84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65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777235868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Kanadagans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9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9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786859019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Nilgans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44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50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61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90983804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Stockente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84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84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108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147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3174977323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Rabenkrähe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193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193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143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125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1814464056"/>
                  </a:ext>
                </a:extLst>
              </a:tr>
              <a:tr h="108222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Elster</a:t>
                      </a:r>
                      <a:endParaRPr lang="de-DE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47</a:t>
                      </a:r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 dirty="0">
                          <a:effectLst/>
                        </a:rPr>
                        <a:t>0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>
                          <a:effectLst/>
                        </a:rPr>
                        <a:t>46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 dirty="0">
                          <a:effectLst/>
                        </a:rPr>
                        <a:t>49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53" marR="7253" marT="7253" marB="0" anchor="b"/>
                </a:tc>
                <a:extLst>
                  <a:ext uri="{0D108BD9-81ED-4DB2-BD59-A6C34878D82A}">
                    <a16:rowId xmlns:a16="http://schemas.microsoft.com/office/drawing/2014/main" val="68298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2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" t="20419" r="242" b="-10295"/>
          <a:stretch/>
        </p:blipFill>
        <p:spPr>
          <a:xfrm>
            <a:off x="-324544" y="759701"/>
            <a:ext cx="9721080" cy="6126555"/>
          </a:xfrm>
          <a:prstGeom prst="rect">
            <a:avLst/>
          </a:prstGeom>
        </p:spPr>
      </p:pic>
      <p:sp>
        <p:nvSpPr>
          <p:cNvPr id="5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920" y="181946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de-DE" altLang="de-DE" b="1" dirty="0">
                <a:solidFill>
                  <a:schemeClr val="tx1"/>
                </a:solidFill>
                <a:latin typeface="Arial" charset="0"/>
              </a:rPr>
              <a:t>Streckenbericht 2021/22</a:t>
            </a:r>
            <a:br>
              <a:rPr lang="de-DE" altLang="de-DE" b="1" dirty="0">
                <a:solidFill>
                  <a:schemeClr val="tx1"/>
                </a:solidFill>
                <a:latin typeface="Arial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Arial" charset="0"/>
              </a:rPr>
              <a:t>Rehwild</a:t>
            </a:r>
            <a:endParaRPr lang="en-GB" altLang="de-DE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Object 50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502348497"/>
              </p:ext>
            </p:extLst>
          </p:nvPr>
        </p:nvGraphicFramePr>
        <p:xfrm>
          <a:off x="-1" y="2420888"/>
          <a:ext cx="9293071" cy="386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A4B733C-F2EC-09EA-2284-59CBEDFF7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599" y="1012522"/>
            <a:ext cx="3273836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7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" t="15161" r="-363" b="9677"/>
          <a:stretch/>
        </p:blipFill>
        <p:spPr>
          <a:xfrm>
            <a:off x="-22123" y="846189"/>
            <a:ext cx="9196952" cy="5154561"/>
          </a:xfrm>
          <a:prstGeom prst="rect">
            <a:avLst/>
          </a:prstGeom>
        </p:spPr>
      </p:pic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1200150"/>
            <a:ext cx="5829300" cy="457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b="1" dirty="0">
                <a:solidFill>
                  <a:schemeClr val="bg1"/>
                </a:solidFill>
                <a:latin typeface="Arial" panose="020B0604020202020204" pitchFamily="34" charset="0"/>
              </a:rPr>
              <a:t>Streckenbericht 2021/22</a:t>
            </a:r>
            <a:endParaRPr lang="en-GB" altLang="de-DE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50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30829" y="2225278"/>
          <a:ext cx="9019112" cy="3775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479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864" y="857249"/>
            <a:ext cx="13232825" cy="5143501"/>
          </a:xfrm>
          <a:prstGeom prst="rect">
            <a:avLst/>
          </a:prstGeom>
        </p:spPr>
      </p:pic>
      <p:sp>
        <p:nvSpPr>
          <p:cNvPr id="7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de-DE" altLang="de-DE" b="1" dirty="0">
                <a:solidFill>
                  <a:schemeClr val="tx1"/>
                </a:solidFill>
                <a:latin typeface="Arial" charset="0"/>
              </a:rPr>
              <a:t>Streckenbericht 2021/22</a:t>
            </a:r>
            <a:br>
              <a:rPr lang="de-DE" altLang="de-DE" b="1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b="1" dirty="0">
                <a:solidFill>
                  <a:schemeClr val="bg1"/>
                </a:solidFill>
                <a:latin typeface="Arial" charset="0"/>
              </a:rPr>
              <a:t>Füchse</a:t>
            </a:r>
            <a:endParaRPr lang="en-GB" altLang="de-DE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2" name="Object 50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928085792"/>
              </p:ext>
            </p:extLst>
          </p:nvPr>
        </p:nvGraphicFramePr>
        <p:xfrm>
          <a:off x="-1" y="2617391"/>
          <a:ext cx="9108505" cy="3691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4030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4853" y="857250"/>
            <a:ext cx="13395961" cy="5143500"/>
          </a:xfrm>
          <a:prstGeom prst="rect">
            <a:avLst/>
          </a:prstGeom>
        </p:spPr>
      </p:pic>
      <p:sp>
        <p:nvSpPr>
          <p:cNvPr id="7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de-DE" altLang="de-DE" b="1" dirty="0">
                <a:solidFill>
                  <a:schemeClr val="tx1"/>
                </a:solidFill>
                <a:latin typeface="Arial" charset="0"/>
              </a:rPr>
              <a:t>Streckenbericht 2021/22</a:t>
            </a:r>
            <a:br>
              <a:rPr lang="de-DE" altLang="de-DE" b="1" dirty="0">
                <a:solidFill>
                  <a:schemeClr val="tx1"/>
                </a:solidFill>
                <a:latin typeface="Arial" charset="0"/>
              </a:rPr>
            </a:br>
            <a:r>
              <a:rPr lang="de-DE" altLang="de-DE" b="1" dirty="0">
                <a:solidFill>
                  <a:schemeClr val="tx1"/>
                </a:solidFill>
                <a:latin typeface="Arial" charset="0"/>
              </a:rPr>
              <a:t>Dachse</a:t>
            </a:r>
            <a:endParaRPr lang="en-GB" altLang="de-DE" b="1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" name="Object 50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187108698"/>
              </p:ext>
            </p:extLst>
          </p:nvPr>
        </p:nvGraphicFramePr>
        <p:xfrm>
          <a:off x="33446" y="2278857"/>
          <a:ext cx="9016494" cy="372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671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5"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79365" y="188640"/>
            <a:ext cx="5829300" cy="457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Streckenbericht 2020/21</a:t>
            </a:r>
            <a:endParaRPr lang="en-GB" altLang="de-DE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Object 50">
            <a:extLst>
              <a:ext uri="{FF2B5EF4-FFF2-40B4-BE49-F238E27FC236}">
                <a16:creationId xmlns:a16="http://schemas.microsoft.com/office/drawing/2014/main" id="{3BE24190-95B4-9028-4772-BFF8A5D05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400002"/>
              </p:ext>
            </p:extLst>
          </p:nvPr>
        </p:nvGraphicFramePr>
        <p:xfrm>
          <a:off x="94060" y="2191942"/>
          <a:ext cx="8955881" cy="371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6584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7" r="14600"/>
          <a:stretch/>
        </p:blipFill>
        <p:spPr>
          <a:xfrm>
            <a:off x="0" y="857250"/>
            <a:ext cx="9144000" cy="5139929"/>
          </a:xfrm>
          <a:prstGeom prst="rect">
            <a:avLst/>
          </a:prstGeom>
        </p:spPr>
      </p:pic>
      <p:sp>
        <p:nvSpPr>
          <p:cNvPr id="133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7350" y="188640"/>
            <a:ext cx="5829300" cy="457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Streckenbericht 2021/22</a:t>
            </a:r>
            <a:endParaRPr lang="en-GB" altLang="de-DE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Object 50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177300217"/>
              </p:ext>
            </p:extLst>
          </p:nvPr>
        </p:nvGraphicFramePr>
        <p:xfrm>
          <a:off x="94060" y="2204864"/>
          <a:ext cx="8955880" cy="3837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7116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66616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enutzerdefiniert 3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066616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Benutzerdefiniert 3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066616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Benutzerdefiniert 3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066616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Benutzerdefiniert 3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066616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405</Words>
  <Application>Microsoft Office PowerPoint</Application>
  <PresentationFormat>Bildschirmpräsentation (4:3)</PresentationFormat>
  <Paragraphs>234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Deimos</vt:lpstr>
      <vt:lpstr>Drohnenrettung des Hegerings Wesermarsch 2021</vt:lpstr>
      <vt:lpstr>Drohnenrettung des Hegerings Wesermarsch 2022</vt:lpstr>
      <vt:lpstr>Streckenbericht</vt:lpstr>
      <vt:lpstr>Streckenbericht 2021/22 Rehwild</vt:lpstr>
      <vt:lpstr>Streckenbericht 2021/22</vt:lpstr>
      <vt:lpstr>Streckenbericht 2021/22 Füchse</vt:lpstr>
      <vt:lpstr>Streckenbericht 2021/22 Dachse</vt:lpstr>
      <vt:lpstr>Streckenbericht 2020/21</vt:lpstr>
      <vt:lpstr>Streckenbericht 2021/22</vt:lpstr>
      <vt:lpstr>PowerPoint-Präsentation</vt:lpstr>
      <vt:lpstr>Streckenbericht 2021/22</vt:lpstr>
      <vt:lpstr>Streckenbericht 2021/22</vt:lpstr>
      <vt:lpstr>Streckenbericht 2021/22 Stockente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kräftiges Waidmannsheil und herzlich Willkommen</dc:title>
  <dc:creator>Ralf</dc:creator>
  <cp:lastModifiedBy>wesermühle</cp:lastModifiedBy>
  <cp:revision>35</cp:revision>
  <dcterms:created xsi:type="dcterms:W3CDTF">2018-01-31T17:09:51Z</dcterms:created>
  <dcterms:modified xsi:type="dcterms:W3CDTF">2022-06-27T13:39:02Z</dcterms:modified>
</cp:coreProperties>
</file>